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handoutMasterIdLst>
    <p:handoutMasterId r:id="rId18"/>
  </p:handoutMasterIdLst>
  <p:sldIdLst>
    <p:sldId id="256" r:id="rId2"/>
    <p:sldId id="257" r:id="rId3"/>
    <p:sldId id="258" r:id="rId4"/>
    <p:sldId id="259" r:id="rId5"/>
    <p:sldId id="261" r:id="rId6"/>
    <p:sldId id="262" r:id="rId7"/>
    <p:sldId id="263" r:id="rId8"/>
    <p:sldId id="268" r:id="rId9"/>
    <p:sldId id="269" r:id="rId10"/>
    <p:sldId id="270" r:id="rId11"/>
    <p:sldId id="273" r:id="rId12"/>
    <p:sldId id="271" r:id="rId13"/>
    <p:sldId id="264" r:id="rId14"/>
    <p:sldId id="274" r:id="rId15"/>
    <p:sldId id="272"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1FC42"/>
    <a:srgbClr val="008000"/>
    <a:srgbClr val="F4CC7C"/>
    <a:srgbClr val="ECA924"/>
    <a:srgbClr val="B2B2B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83639" autoAdjust="0"/>
  </p:normalViewPr>
  <p:slideViewPr>
    <p:cSldViewPr>
      <p:cViewPr varScale="1">
        <p:scale>
          <a:sx n="42" d="100"/>
          <a:sy n="42" d="100"/>
        </p:scale>
        <p:origin x="-762"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A85DE42-5A1C-4FBC-9553-D7A10E32B7DA}" type="datetimeFigureOut">
              <a:rPr lang="en-US" smtClean="0"/>
              <a:pPr/>
              <a:t>10/7/2010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979168C-9D61-49D1-A7AF-F9E07D9B5C5C}"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850C13E-632A-4FDC-B806-7A5956222941}" type="datetimeFigureOut">
              <a:rPr lang="en-US" smtClean="0"/>
              <a:pPr/>
              <a:t>10/7/2010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4D5C0F7-467F-4EAE-8D62-322899115043}"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Click</a:t>
            </a:r>
            <a:r>
              <a:rPr lang="en-US" baseline="0" dirty="0" smtClean="0"/>
              <a:t> the link to show the parents how students start their day at </a:t>
            </a:r>
            <a:r>
              <a:rPr lang="en-US" baseline="0" dirty="0" err="1" smtClean="0"/>
              <a:t>Chets</a:t>
            </a:r>
            <a:r>
              <a:rPr lang="en-US" baseline="0" dirty="0" smtClean="0"/>
              <a:t> Creek (theme video) and to explain our theme.</a:t>
            </a:r>
            <a:endParaRPr lang="en-US" dirty="0"/>
          </a:p>
        </p:txBody>
      </p:sp>
      <p:sp>
        <p:nvSpPr>
          <p:cNvPr id="4" name="Slide Number Placeholder 3"/>
          <p:cNvSpPr>
            <a:spLocks noGrp="1"/>
          </p:cNvSpPr>
          <p:nvPr>
            <p:ph type="sldNum" sz="quarter" idx="10"/>
          </p:nvPr>
        </p:nvSpPr>
        <p:spPr/>
        <p:txBody>
          <a:bodyPr/>
          <a:lstStyle/>
          <a:p>
            <a:fld id="{E4D5C0F7-467F-4EAE-8D62-322899115043}"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Talk</a:t>
            </a:r>
            <a:r>
              <a:rPr lang="en-US" baseline="0" dirty="0" smtClean="0"/>
              <a:t> about your home school notebook or planner.  Show the class blog, show how to leave a comment on your blog.  5</a:t>
            </a:r>
            <a:r>
              <a:rPr lang="en-US" baseline="30000" dirty="0" smtClean="0"/>
              <a:t>th</a:t>
            </a:r>
            <a:r>
              <a:rPr lang="en-US" baseline="0" dirty="0" smtClean="0"/>
              <a:t> grade – show the website.</a:t>
            </a:r>
            <a:endParaRPr lang="en-US" dirty="0"/>
          </a:p>
        </p:txBody>
      </p:sp>
      <p:sp>
        <p:nvSpPr>
          <p:cNvPr id="4" name="Slide Number Placeholder 3"/>
          <p:cNvSpPr>
            <a:spLocks noGrp="1"/>
          </p:cNvSpPr>
          <p:nvPr>
            <p:ph type="sldNum" sz="quarter" idx="10"/>
          </p:nvPr>
        </p:nvSpPr>
        <p:spPr/>
        <p:txBody>
          <a:bodyPr/>
          <a:lstStyle/>
          <a:p>
            <a:fld id="{E4D5C0F7-467F-4EAE-8D62-322899115043}"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Volunteer</a:t>
            </a:r>
            <a:r>
              <a:rPr lang="en-US" b="1" baseline="0" dirty="0" smtClean="0"/>
              <a:t> Orientation Dates</a:t>
            </a:r>
            <a:r>
              <a:rPr lang="en-US" baseline="0" dirty="0" smtClean="0"/>
              <a:t>:</a:t>
            </a:r>
          </a:p>
          <a:p>
            <a:r>
              <a:rPr lang="en-US" baseline="0" dirty="0" smtClean="0"/>
              <a:t>Wed., Sept. 29</a:t>
            </a:r>
            <a:r>
              <a:rPr lang="en-US" baseline="30000" dirty="0" smtClean="0"/>
              <a:t>th</a:t>
            </a:r>
            <a:r>
              <a:rPr lang="en-US" baseline="0" dirty="0" smtClean="0"/>
              <a:t> 10 am, 7 pm</a:t>
            </a:r>
          </a:p>
          <a:p>
            <a:r>
              <a:rPr lang="en-US" baseline="0" dirty="0" smtClean="0"/>
              <a:t>Tues., Nov. 9</a:t>
            </a:r>
            <a:r>
              <a:rPr lang="en-US" baseline="30000" dirty="0" smtClean="0"/>
              <a:t>th</a:t>
            </a:r>
            <a:r>
              <a:rPr lang="en-US" baseline="0" dirty="0" smtClean="0"/>
              <a:t> 10 am, 7 pm</a:t>
            </a:r>
          </a:p>
          <a:p>
            <a:r>
              <a:rPr lang="en-US" baseline="0" dirty="0" smtClean="0"/>
              <a:t>Thurs., Jan. 27</a:t>
            </a:r>
            <a:r>
              <a:rPr lang="en-US" baseline="30000" dirty="0" smtClean="0"/>
              <a:t>th</a:t>
            </a:r>
            <a:r>
              <a:rPr lang="en-US" baseline="0" dirty="0" smtClean="0"/>
              <a:t> 10 am, 7 pm</a:t>
            </a:r>
          </a:p>
          <a:p>
            <a:r>
              <a:rPr lang="en-US" baseline="0" dirty="0" smtClean="0"/>
              <a:t>Tues., Mar. 8</a:t>
            </a:r>
            <a:r>
              <a:rPr lang="en-US" baseline="30000" dirty="0" smtClean="0"/>
              <a:t>th</a:t>
            </a:r>
            <a:r>
              <a:rPr lang="en-US" baseline="0" dirty="0" smtClean="0"/>
              <a:t> 10 am, 7 pm</a:t>
            </a:r>
          </a:p>
          <a:p>
            <a:endParaRPr lang="en-US" dirty="0"/>
          </a:p>
        </p:txBody>
      </p:sp>
      <p:sp>
        <p:nvSpPr>
          <p:cNvPr id="4" name="Slide Number Placeholder 3"/>
          <p:cNvSpPr>
            <a:spLocks noGrp="1"/>
          </p:cNvSpPr>
          <p:nvPr>
            <p:ph type="sldNum" sz="quarter" idx="10"/>
          </p:nvPr>
        </p:nvSpPr>
        <p:spPr/>
        <p:txBody>
          <a:bodyPr/>
          <a:lstStyle/>
          <a:p>
            <a:fld id="{E4D5C0F7-467F-4EAE-8D62-322899115043}"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Please join PTA.</a:t>
            </a:r>
            <a:r>
              <a:rPr lang="en-US" baseline="0" dirty="0" smtClean="0"/>
              <a:t>  Your $5 membership goes a long way in funding family night dinner events, student activities, and funding of instructional support for teachers.  Your child received their first benefit from PTA by receiving a themed t-shirt.  (click hyperlink on the word: PTA)  Another way you can support our #1 PTA is by using this website to order from hundreds of various business thereby bringing additional funds into our PTA to be spent on your child’s education.  If your schedule permits, we would love to have you volunteer.  Please contact your child’s teacher for more information.</a:t>
            </a:r>
            <a:endParaRPr lang="en-US" dirty="0"/>
          </a:p>
        </p:txBody>
      </p:sp>
      <p:sp>
        <p:nvSpPr>
          <p:cNvPr id="4" name="Slide Number Placeholder 3"/>
          <p:cNvSpPr>
            <a:spLocks noGrp="1"/>
          </p:cNvSpPr>
          <p:nvPr>
            <p:ph type="sldNum" sz="quarter" idx="10"/>
          </p:nvPr>
        </p:nvSpPr>
        <p:spPr/>
        <p:txBody>
          <a:bodyPr/>
          <a:lstStyle/>
          <a:p>
            <a:fld id="{E4D5C0F7-467F-4EAE-8D62-322899115043}"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Readers Workshop happens daily in our classroom.  There is a teacher directed mini lesson,</a:t>
            </a:r>
            <a:r>
              <a:rPr lang="en-US" baseline="0" dirty="0" smtClean="0"/>
              <a:t> the students transition to work period where they participate in activities such as:  independent reading, literacy stations and conferences or guided reading groups.  There is a closing meeting where the teacher focuses them on what they learned as readers today.</a:t>
            </a:r>
            <a:endParaRPr lang="en-US" dirty="0"/>
          </a:p>
        </p:txBody>
      </p:sp>
      <p:sp>
        <p:nvSpPr>
          <p:cNvPr id="4" name="Slide Number Placeholder 3"/>
          <p:cNvSpPr>
            <a:spLocks noGrp="1"/>
          </p:cNvSpPr>
          <p:nvPr>
            <p:ph type="sldNum" sz="quarter" idx="10"/>
          </p:nvPr>
        </p:nvSpPr>
        <p:spPr/>
        <p:txBody>
          <a:bodyPr/>
          <a:lstStyle/>
          <a:p>
            <a:fld id="{E4D5C0F7-467F-4EAE-8D62-322899115043}"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Oink, oink </a:t>
            </a:r>
            <a:r>
              <a:rPr lang="en-US" dirty="0" smtClean="0">
                <a:sym typeface="Wingdings" pitchFamily="2" charset="2"/>
              </a:rPr>
              <a:t></a:t>
            </a:r>
            <a:endParaRPr lang="en-US" dirty="0"/>
          </a:p>
        </p:txBody>
      </p:sp>
      <p:sp>
        <p:nvSpPr>
          <p:cNvPr id="4" name="Slide Number Placeholder 3"/>
          <p:cNvSpPr>
            <a:spLocks noGrp="1"/>
          </p:cNvSpPr>
          <p:nvPr>
            <p:ph type="sldNum" sz="quarter" idx="10"/>
          </p:nvPr>
        </p:nvSpPr>
        <p:spPr/>
        <p:txBody>
          <a:bodyPr/>
          <a:lstStyle/>
          <a:p>
            <a:fld id="{E4D5C0F7-467F-4EAE-8D62-322899115043}" type="slidenum">
              <a:rPr lang="en-US" smtClean="0"/>
              <a:pPr/>
              <a:t>15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Standards Based</a:t>
            </a:r>
            <a:r>
              <a:rPr lang="en-US" baseline="0" dirty="0" smtClean="0"/>
              <a:t> Education is instruction focused around bench-marked standards that define what a student will be able to do at the end of the year.</a:t>
            </a:r>
            <a:endParaRPr lang="en-US" dirty="0"/>
          </a:p>
        </p:txBody>
      </p:sp>
      <p:sp>
        <p:nvSpPr>
          <p:cNvPr id="4" name="Slide Number Placeholder 3"/>
          <p:cNvSpPr>
            <a:spLocks noGrp="1"/>
          </p:cNvSpPr>
          <p:nvPr>
            <p:ph type="sldNum" sz="quarter" idx="10"/>
          </p:nvPr>
        </p:nvSpPr>
        <p:spPr/>
        <p:txBody>
          <a:bodyPr/>
          <a:lstStyle/>
          <a:p>
            <a:fld id="{E4D5C0F7-467F-4EAE-8D62-322899115043}"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administer literacy and math screening</a:t>
            </a:r>
            <a:r>
              <a:rPr lang="en-US" baseline="0" dirty="0" smtClean="0"/>
              <a:t> instruments and an individual prescription of instruction is designed to meet each student’s unique needs.</a:t>
            </a:r>
            <a:endParaRPr lang="en-US" dirty="0"/>
          </a:p>
        </p:txBody>
      </p:sp>
      <p:sp>
        <p:nvSpPr>
          <p:cNvPr id="4" name="Slide Number Placeholder 3"/>
          <p:cNvSpPr>
            <a:spLocks noGrp="1"/>
          </p:cNvSpPr>
          <p:nvPr>
            <p:ph type="sldNum" sz="quarter" idx="10"/>
          </p:nvPr>
        </p:nvSpPr>
        <p:spPr/>
        <p:txBody>
          <a:bodyPr/>
          <a:lstStyle/>
          <a:p>
            <a:fld id="{E4D5C0F7-467F-4EAE-8D62-322899115043}"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Chets</a:t>
            </a:r>
            <a:r>
              <a:rPr lang="en-US" dirty="0" smtClean="0"/>
              <a:t> Creek</a:t>
            </a:r>
            <a:r>
              <a:rPr lang="en-US" baseline="0" dirty="0" smtClean="0"/>
              <a:t> has been an A school for 12 years in a row.  We are a National Model School for the America’s Choice School Design, which incorporates standards based instruction.</a:t>
            </a:r>
            <a:endParaRPr lang="en-US" dirty="0"/>
          </a:p>
        </p:txBody>
      </p:sp>
      <p:sp>
        <p:nvSpPr>
          <p:cNvPr id="4" name="Slide Number Placeholder 3"/>
          <p:cNvSpPr>
            <a:spLocks noGrp="1"/>
          </p:cNvSpPr>
          <p:nvPr>
            <p:ph type="sldNum" sz="quarter" idx="10"/>
          </p:nvPr>
        </p:nvSpPr>
        <p:spPr/>
        <p:txBody>
          <a:bodyPr/>
          <a:lstStyle/>
          <a:p>
            <a:fld id="{E4D5C0F7-467F-4EAE-8D62-322899115043}"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Readers</a:t>
            </a:r>
            <a:r>
              <a:rPr lang="en-US" baseline="0" dirty="0" smtClean="0"/>
              <a:t> to Leaders is our school-wide reading program designed to promote lifelong reading habits.  Students are charged with reading a million words a year through the Million Word Campaign!  Students who meet grade level targets towards achieving this goal earn rewards.</a:t>
            </a:r>
            <a:endParaRPr lang="en-US" dirty="0"/>
          </a:p>
        </p:txBody>
      </p:sp>
      <p:sp>
        <p:nvSpPr>
          <p:cNvPr id="4" name="Slide Number Placeholder 3"/>
          <p:cNvSpPr>
            <a:spLocks noGrp="1"/>
          </p:cNvSpPr>
          <p:nvPr>
            <p:ph type="sldNum" sz="quarter" idx="10"/>
          </p:nvPr>
        </p:nvSpPr>
        <p:spPr/>
        <p:txBody>
          <a:bodyPr/>
          <a:lstStyle/>
          <a:p>
            <a:fld id="{E4D5C0F7-467F-4EAE-8D62-322899115043}"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Book of</a:t>
            </a:r>
            <a:r>
              <a:rPr lang="en-US" baseline="0" dirty="0" smtClean="0"/>
              <a:t> the Month is a piece of literature selected by the principal and given to all classrooms so that all students will get to experience reading a common piece of literature across the grade levels.  The teacher designs academic instruction to met specific grade level standards.</a:t>
            </a:r>
          </a:p>
          <a:p>
            <a:r>
              <a:rPr lang="en-US" baseline="0" dirty="0" smtClean="0"/>
              <a:t>Our Principal’s Book of the Month this month is….  </a:t>
            </a:r>
            <a:endParaRPr lang="en-US" dirty="0"/>
          </a:p>
        </p:txBody>
      </p:sp>
      <p:sp>
        <p:nvSpPr>
          <p:cNvPr id="4" name="Slide Number Placeholder 3"/>
          <p:cNvSpPr>
            <a:spLocks noGrp="1"/>
          </p:cNvSpPr>
          <p:nvPr>
            <p:ph type="sldNum" sz="quarter" idx="10"/>
          </p:nvPr>
        </p:nvSpPr>
        <p:spPr/>
        <p:txBody>
          <a:bodyPr/>
          <a:lstStyle/>
          <a:p>
            <a:fld id="{E4D5C0F7-467F-4EAE-8D62-322899115043}"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i="1" kern="1200" baseline="0" dirty="0" smtClean="0">
                <a:solidFill>
                  <a:schemeClr val="tx1"/>
                </a:solidFill>
                <a:latin typeface="+mn-lt"/>
                <a:ea typeface="+mn-ea"/>
                <a:cs typeface="+mn-cs"/>
              </a:rPr>
              <a:t>Otis is the story of a steadfast but vivacious little tractor that works hard all day on </a:t>
            </a:r>
            <a:r>
              <a:rPr lang="en-US" sz="1200" kern="1200" baseline="0" dirty="0" smtClean="0">
                <a:solidFill>
                  <a:schemeClr val="tx1"/>
                </a:solidFill>
                <a:latin typeface="+mn-lt"/>
                <a:ea typeface="+mn-ea"/>
                <a:cs typeface="+mn-cs"/>
              </a:rPr>
              <a:t>the farm and then roams the rolling hills looking for fun. One night while Otis is asleep in his stall a frightened calf is brought in to the barn. The rhythmic purr of Otis’ engine immediately calms the little calf and puts her right to sleep. The two quickly become the best of friends and are absolutely inseparable until the day the</a:t>
            </a:r>
          </a:p>
          <a:p>
            <a:r>
              <a:rPr lang="en-US" sz="1200" kern="1200" baseline="0" dirty="0" smtClean="0">
                <a:solidFill>
                  <a:schemeClr val="tx1"/>
                </a:solidFill>
                <a:latin typeface="+mn-lt"/>
                <a:ea typeface="+mn-ea"/>
                <a:cs typeface="+mn-cs"/>
              </a:rPr>
              <a:t>farmer shows up with a brand new big yellow tractor. Otis is quickly put out to pasture behind the barn where he is overcome by weeds and sadness. It is only when his dear friend needs him, and only him, that Otis snaps out of his funk and rushes in to the calf’s rescue.</a:t>
            </a:r>
            <a:r>
              <a:rPr lang="en-US" sz="1200" i="0" kern="1200" dirty="0" smtClean="0">
                <a:solidFill>
                  <a:schemeClr val="tx1"/>
                </a:solidFill>
                <a:latin typeface="+mn-lt"/>
                <a:ea typeface="+mn-ea"/>
                <a:cs typeface="+mn-cs"/>
              </a:rPr>
              <a:t/>
            </a:r>
            <a:br>
              <a:rPr lang="en-US" sz="1200" i="0" kern="1200" dirty="0" smtClean="0">
                <a:solidFill>
                  <a:schemeClr val="tx1"/>
                </a:solidFill>
                <a:latin typeface="+mn-lt"/>
                <a:ea typeface="+mn-ea"/>
                <a:cs typeface="+mn-cs"/>
              </a:rPr>
            </a:br>
            <a:r>
              <a:rPr lang="en-US" sz="1200" i="1" kern="1200" dirty="0" smtClean="0">
                <a:solidFill>
                  <a:schemeClr val="tx1"/>
                </a:solidFill>
                <a:latin typeface="+mn-lt"/>
                <a:ea typeface="+mn-ea"/>
                <a:cs typeface="+mn-cs"/>
              </a:rPr>
              <a:t>You</a:t>
            </a:r>
            <a:r>
              <a:rPr lang="en-US" sz="1200" i="1" kern="1200" baseline="0" dirty="0" smtClean="0">
                <a:solidFill>
                  <a:schemeClr val="tx1"/>
                </a:solidFill>
                <a:latin typeface="+mn-lt"/>
                <a:ea typeface="+mn-ea"/>
                <a:cs typeface="+mn-cs"/>
              </a:rPr>
              <a:t> may want to share an example of what your class did with the book…</a:t>
            </a:r>
            <a:endParaRPr lang="en-US" sz="1200" i="1"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4D5C0F7-467F-4EAE-8D62-322899115043}"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Students at </a:t>
            </a:r>
            <a:r>
              <a:rPr lang="en-US" dirty="0" err="1" smtClean="0"/>
              <a:t>Chets</a:t>
            </a:r>
            <a:r>
              <a:rPr lang="en-US" dirty="0" smtClean="0"/>
              <a:t> Creek enjoy a full range of resources, including:</a:t>
            </a:r>
            <a:r>
              <a:rPr lang="en-US" baseline="0" dirty="0" smtClean="0"/>
              <a:t>  Physical Education, Art, Music, Character Education and Media</a:t>
            </a:r>
            <a:endParaRPr lang="en-US" dirty="0" smtClean="0"/>
          </a:p>
        </p:txBody>
      </p:sp>
      <p:sp>
        <p:nvSpPr>
          <p:cNvPr id="4" name="Slide Number Placeholder 3"/>
          <p:cNvSpPr>
            <a:spLocks noGrp="1"/>
          </p:cNvSpPr>
          <p:nvPr>
            <p:ph type="sldNum" sz="quarter" idx="10"/>
          </p:nvPr>
        </p:nvSpPr>
        <p:spPr/>
        <p:txBody>
          <a:bodyPr/>
          <a:lstStyle/>
          <a:p>
            <a:fld id="{E4D5C0F7-467F-4EAE-8D62-322899115043}"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Connection is a weekly communication that will come home from school</a:t>
            </a:r>
            <a:r>
              <a:rPr lang="en-US" baseline="0" dirty="0" smtClean="0"/>
              <a:t> on Mondays.  Our class newsletter can be found on the back.  </a:t>
            </a:r>
            <a:endParaRPr lang="en-US" dirty="0"/>
          </a:p>
        </p:txBody>
      </p:sp>
      <p:sp>
        <p:nvSpPr>
          <p:cNvPr id="4" name="Slide Number Placeholder 3"/>
          <p:cNvSpPr>
            <a:spLocks noGrp="1"/>
          </p:cNvSpPr>
          <p:nvPr>
            <p:ph type="sldNum" sz="quarter" idx="10"/>
          </p:nvPr>
        </p:nvSpPr>
        <p:spPr/>
        <p:txBody>
          <a:bodyPr/>
          <a:lstStyle/>
          <a:p>
            <a:fld id="{E4D5C0F7-467F-4EAE-8D62-322899115043}"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93EACA2-6B27-4633-A2EC-C791C696CD4E}" type="datetimeFigureOut">
              <a:rPr lang="en-US" smtClean="0"/>
              <a:pPr/>
              <a:t>10/7/2010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8D59BB-A3E0-4346-97A3-70B535B8F17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93EACA2-6B27-4633-A2EC-C791C696CD4E}" type="datetimeFigureOut">
              <a:rPr lang="en-US" smtClean="0"/>
              <a:pPr/>
              <a:t>10/7/2010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8D59BB-A3E0-4346-97A3-70B535B8F17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93EACA2-6B27-4633-A2EC-C791C696CD4E}" type="datetimeFigureOut">
              <a:rPr lang="en-US" smtClean="0"/>
              <a:pPr/>
              <a:t>10/7/2010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8D59BB-A3E0-4346-97A3-70B535B8F17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93EACA2-6B27-4633-A2EC-C791C696CD4E}" type="datetimeFigureOut">
              <a:rPr lang="en-US" smtClean="0"/>
              <a:pPr/>
              <a:t>10/7/2010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8D59BB-A3E0-4346-97A3-70B535B8F17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93EACA2-6B27-4633-A2EC-C791C696CD4E}" type="datetimeFigureOut">
              <a:rPr lang="en-US" smtClean="0"/>
              <a:pPr/>
              <a:t>10/7/2010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8D59BB-A3E0-4346-97A3-70B535B8F17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93EACA2-6B27-4633-A2EC-C791C696CD4E}" type="datetimeFigureOut">
              <a:rPr lang="en-US" smtClean="0"/>
              <a:pPr/>
              <a:t>10/7/2010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8D59BB-A3E0-4346-97A3-70B535B8F17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93EACA2-6B27-4633-A2EC-C791C696CD4E}" type="datetimeFigureOut">
              <a:rPr lang="en-US" smtClean="0"/>
              <a:pPr/>
              <a:t>10/7/2010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58D59BB-A3E0-4346-97A3-70B535B8F17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93EACA2-6B27-4633-A2EC-C791C696CD4E}" type="datetimeFigureOut">
              <a:rPr lang="en-US" smtClean="0"/>
              <a:pPr/>
              <a:t>10/7/2010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58D59BB-A3E0-4346-97A3-70B535B8F17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93EACA2-6B27-4633-A2EC-C791C696CD4E}" type="datetimeFigureOut">
              <a:rPr lang="en-US" smtClean="0"/>
              <a:pPr/>
              <a:t>10/7/2010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58D59BB-A3E0-4346-97A3-70B535B8F17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93EACA2-6B27-4633-A2EC-C791C696CD4E}" type="datetimeFigureOut">
              <a:rPr lang="en-US" smtClean="0"/>
              <a:pPr/>
              <a:t>10/7/2010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8D59BB-A3E0-4346-97A3-70B535B8F17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93EACA2-6B27-4633-A2EC-C791C696CD4E}" type="datetimeFigureOut">
              <a:rPr lang="en-US" smtClean="0"/>
              <a:pPr/>
              <a:t>10/7/2010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8D59BB-A3E0-4346-97A3-70B535B8F17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8000">
            <a:alpha val="8500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3EACA2-6B27-4633-A2EC-C791C696CD4E}" type="datetimeFigureOut">
              <a:rPr lang="en-US" smtClean="0"/>
              <a:pPr/>
              <a:t>10/7/2010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8D59BB-A3E0-4346-97A3-70B535B8F17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vimeo.com/12509433"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7.xml"/><Relationship Id="rId1" Type="http://schemas.openxmlformats.org/officeDocument/2006/relationships/video" Target="file:///C:\Documents%20and%20Settings\bridgesr\Desktop\Open%20House%20Second%20Grade_0001.wmv"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762000" y="381000"/>
            <a:ext cx="4724400" cy="6063198"/>
          </a:xfrm>
          <a:prstGeom prst="rect">
            <a:avLst/>
          </a:prstGeom>
          <a:noFill/>
        </p:spPr>
        <p:txBody>
          <a:bodyPr wrap="square" rtlCol="0">
            <a:spAutoFit/>
          </a:bodyPr>
          <a:lstStyle/>
          <a:p>
            <a:pPr algn="ctr"/>
            <a:r>
              <a:rPr lang="en-US" sz="4000" b="1" dirty="0" smtClean="0">
                <a:latin typeface="AlphaWood" pitchFamily="2" charset="0"/>
                <a:cs typeface="Times New Roman" pitchFamily="18" charset="0"/>
              </a:rPr>
              <a:t>Welcome </a:t>
            </a:r>
            <a:br>
              <a:rPr lang="en-US" sz="4000" b="1" dirty="0" smtClean="0">
                <a:latin typeface="AlphaWood" pitchFamily="2" charset="0"/>
                <a:cs typeface="Times New Roman" pitchFamily="18" charset="0"/>
              </a:rPr>
            </a:br>
            <a:r>
              <a:rPr lang="en-US" sz="4000" b="1" dirty="0" smtClean="0">
                <a:latin typeface="AlphaWood" pitchFamily="2" charset="0"/>
                <a:cs typeface="Times New Roman" pitchFamily="18" charset="0"/>
              </a:rPr>
              <a:t>to </a:t>
            </a:r>
            <a:br>
              <a:rPr lang="en-US" sz="4000" b="1" dirty="0" smtClean="0">
                <a:latin typeface="AlphaWood" pitchFamily="2" charset="0"/>
                <a:cs typeface="Times New Roman" pitchFamily="18" charset="0"/>
              </a:rPr>
            </a:br>
            <a:r>
              <a:rPr lang="en-US" sz="4000" b="1" dirty="0" smtClean="0">
                <a:latin typeface="AlphaWood" pitchFamily="2" charset="0"/>
                <a:cs typeface="Times New Roman" pitchFamily="18" charset="0"/>
              </a:rPr>
              <a:t>Open House!</a:t>
            </a:r>
            <a:r>
              <a:rPr lang="en-US" sz="4000" dirty="0" smtClean="0">
                <a:latin typeface="AlphaWood" pitchFamily="2" charset="0"/>
                <a:cs typeface="Times New Roman" pitchFamily="18" charset="0"/>
              </a:rPr>
              <a:t/>
            </a:r>
            <a:br>
              <a:rPr lang="en-US" sz="4000" dirty="0" smtClean="0">
                <a:latin typeface="AlphaWood" pitchFamily="2" charset="0"/>
                <a:cs typeface="Times New Roman" pitchFamily="18" charset="0"/>
              </a:rPr>
            </a:br>
            <a:r>
              <a:rPr lang="en-US" sz="4000" dirty="0" smtClean="0">
                <a:latin typeface="AlphaWood" pitchFamily="2" charset="0"/>
                <a:cs typeface="Times New Roman" pitchFamily="18" charset="0"/>
              </a:rPr>
              <a:t/>
            </a:r>
            <a:br>
              <a:rPr lang="en-US" sz="4000" dirty="0" smtClean="0">
                <a:latin typeface="AlphaWood" pitchFamily="2" charset="0"/>
                <a:cs typeface="Times New Roman" pitchFamily="18" charset="0"/>
              </a:rPr>
            </a:br>
            <a:r>
              <a:rPr lang="en-US" sz="4000" dirty="0" err="1" smtClean="0">
                <a:latin typeface="AlphaWood" pitchFamily="2" charset="0"/>
                <a:cs typeface="Times New Roman" pitchFamily="18" charset="0"/>
                <a:hlinkClick r:id="rId3"/>
              </a:rPr>
              <a:t>Chets</a:t>
            </a:r>
            <a:r>
              <a:rPr lang="en-US" sz="4000" dirty="0" smtClean="0">
                <a:latin typeface="AlphaWood" pitchFamily="2" charset="0"/>
                <a:cs typeface="Times New Roman" pitchFamily="18" charset="0"/>
                <a:hlinkClick r:id="rId3"/>
              </a:rPr>
              <a:t> Creek</a:t>
            </a:r>
            <a:br>
              <a:rPr lang="en-US" sz="4000" dirty="0" smtClean="0">
                <a:latin typeface="AlphaWood" pitchFamily="2" charset="0"/>
                <a:cs typeface="Times New Roman" pitchFamily="18" charset="0"/>
                <a:hlinkClick r:id="rId3"/>
              </a:rPr>
            </a:br>
            <a:r>
              <a:rPr lang="en-US" sz="4000" dirty="0" smtClean="0">
                <a:latin typeface="AlphaWood" pitchFamily="2" charset="0"/>
                <a:cs typeface="Times New Roman" pitchFamily="18" charset="0"/>
                <a:hlinkClick r:id="rId3"/>
              </a:rPr>
              <a:t>Elementary </a:t>
            </a:r>
            <a:r>
              <a:rPr lang="en-US" sz="4000" dirty="0" smtClean="0">
                <a:latin typeface="AlphaWood" pitchFamily="2" charset="0"/>
                <a:cs typeface="Times New Roman" pitchFamily="18" charset="0"/>
              </a:rPr>
              <a:t/>
            </a:r>
            <a:br>
              <a:rPr lang="en-US" sz="4000" dirty="0" smtClean="0">
                <a:latin typeface="AlphaWood" pitchFamily="2" charset="0"/>
                <a:cs typeface="Times New Roman" pitchFamily="18" charset="0"/>
              </a:rPr>
            </a:br>
            <a:r>
              <a:rPr lang="en-US" sz="4000" dirty="0" smtClean="0">
                <a:latin typeface="AlphaWood" pitchFamily="2" charset="0"/>
                <a:cs typeface="Times New Roman" pitchFamily="18" charset="0"/>
              </a:rPr>
              <a:t>2010</a:t>
            </a:r>
            <a:r>
              <a:rPr lang="en-US" sz="3600" dirty="0" smtClean="0">
                <a:latin typeface="AlphaWood" pitchFamily="2" charset="0"/>
                <a:cs typeface="Times New Roman" pitchFamily="18" charset="0"/>
              </a:rPr>
              <a:t/>
            </a:r>
            <a:br>
              <a:rPr lang="en-US" sz="3600" dirty="0" smtClean="0">
                <a:latin typeface="AlphaWood" pitchFamily="2" charset="0"/>
                <a:cs typeface="Times New Roman" pitchFamily="18" charset="0"/>
              </a:rPr>
            </a:br>
            <a:r>
              <a:rPr lang="en-US" sz="3600" dirty="0" smtClean="0">
                <a:latin typeface="Times New Roman" pitchFamily="18" charset="0"/>
                <a:cs typeface="Times New Roman" pitchFamily="18" charset="0"/>
              </a:rPr>
              <a:t/>
            </a:r>
            <a:br>
              <a:rPr lang="en-US" sz="3600" dirty="0" smtClean="0">
                <a:latin typeface="Times New Roman" pitchFamily="18" charset="0"/>
                <a:cs typeface="Times New Roman" pitchFamily="18" charset="0"/>
              </a:rPr>
            </a:br>
            <a:r>
              <a:rPr lang="en-US" sz="3200" i="1" dirty="0" smtClean="0">
                <a:latin typeface="Times New Roman" pitchFamily="18" charset="0"/>
                <a:cs typeface="Times New Roman" pitchFamily="18" charset="0"/>
              </a:rPr>
              <a:t>A Standards Based</a:t>
            </a:r>
            <a:br>
              <a:rPr lang="en-US" sz="3200" i="1" dirty="0" smtClean="0">
                <a:latin typeface="Times New Roman" pitchFamily="18" charset="0"/>
                <a:cs typeface="Times New Roman" pitchFamily="18" charset="0"/>
              </a:rPr>
            </a:br>
            <a:r>
              <a:rPr lang="en-US" sz="3200" i="1" dirty="0" smtClean="0">
                <a:latin typeface="Times New Roman" pitchFamily="18" charset="0"/>
                <a:cs typeface="Times New Roman" pitchFamily="18" charset="0"/>
              </a:rPr>
              <a:t>Learning Community</a:t>
            </a:r>
            <a:endParaRPr lang="en-US" sz="3200" i="1" dirty="0">
              <a:latin typeface="Times New Roman" pitchFamily="18" charset="0"/>
              <a:cs typeface="Times New Roman" pitchFamily="18" charset="0"/>
            </a:endParaRPr>
          </a:p>
        </p:txBody>
      </p:sp>
      <p:pic>
        <p:nvPicPr>
          <p:cNvPr id="5" name="Picture 4" descr="FarmerChet_Transparent.png"/>
          <p:cNvPicPr>
            <a:picLocks noChangeAspect="1"/>
          </p:cNvPicPr>
          <p:nvPr/>
        </p:nvPicPr>
        <p:blipFill>
          <a:blip r:embed="rId4" cstate="print"/>
          <a:stretch>
            <a:fillRect/>
          </a:stretch>
        </p:blipFill>
        <p:spPr>
          <a:xfrm>
            <a:off x="5029200" y="228600"/>
            <a:ext cx="3731281" cy="60198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descr="K.jpg"/>
          <p:cNvPicPr>
            <a:picLocks noChangeAspect="1"/>
          </p:cNvPicPr>
          <p:nvPr/>
        </p:nvPicPr>
        <p:blipFill>
          <a:blip r:embed="rId3" cstate="print"/>
          <a:stretch>
            <a:fillRect/>
          </a:stretch>
        </p:blipFill>
        <p:spPr>
          <a:xfrm>
            <a:off x="0" y="0"/>
            <a:ext cx="9144000" cy="6858000"/>
          </a:xfrm>
          <a:prstGeom prst="rect">
            <a:avLst/>
          </a:prstGeom>
        </p:spPr>
      </p:pic>
      <p:sp>
        <p:nvSpPr>
          <p:cNvPr id="7" name="TextBox 6"/>
          <p:cNvSpPr txBox="1"/>
          <p:nvPr/>
        </p:nvSpPr>
        <p:spPr>
          <a:xfrm>
            <a:off x="304800" y="0"/>
            <a:ext cx="8534400" cy="2123658"/>
          </a:xfrm>
          <a:prstGeom prst="rect">
            <a:avLst/>
          </a:prstGeom>
          <a:noFill/>
        </p:spPr>
        <p:txBody>
          <a:bodyPr wrap="square" rtlCol="0">
            <a:spAutoFit/>
          </a:bodyPr>
          <a:lstStyle/>
          <a:p>
            <a:pPr algn="ctr"/>
            <a:r>
              <a:rPr lang="en-US" sz="6600" dirty="0" smtClean="0">
                <a:latin typeface="Cooper Black" pitchFamily="18" charset="0"/>
              </a:rPr>
              <a:t>Classroom Communication</a:t>
            </a:r>
            <a:endParaRPr lang="en-US" sz="6600" dirty="0">
              <a:latin typeface="Cooper Black"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jpg"/>
          <p:cNvPicPr>
            <a:picLocks noChangeAspect="1"/>
          </p:cNvPicPr>
          <p:nvPr/>
        </p:nvPicPr>
        <p:blipFill>
          <a:blip r:embed="rId3" cstate="print"/>
          <a:stretch>
            <a:fillRect/>
          </a:stretch>
        </p:blipFill>
        <p:spPr>
          <a:xfrm>
            <a:off x="-457200" y="0"/>
            <a:ext cx="9601200" cy="6858000"/>
          </a:xfrm>
          <a:prstGeom prst="rect">
            <a:avLst/>
          </a:prstGeom>
        </p:spPr>
      </p:pic>
      <p:sp>
        <p:nvSpPr>
          <p:cNvPr id="5" name="TextBox 4"/>
          <p:cNvSpPr txBox="1"/>
          <p:nvPr/>
        </p:nvSpPr>
        <p:spPr>
          <a:xfrm>
            <a:off x="4114800" y="685800"/>
            <a:ext cx="5029200" cy="4154984"/>
          </a:xfrm>
          <a:prstGeom prst="rect">
            <a:avLst/>
          </a:prstGeom>
          <a:noFill/>
        </p:spPr>
        <p:txBody>
          <a:bodyPr wrap="square" rtlCol="0">
            <a:spAutoFit/>
          </a:bodyPr>
          <a:lstStyle/>
          <a:p>
            <a:pPr algn="ctr"/>
            <a:r>
              <a:rPr lang="en-US" sz="6600" dirty="0" smtClean="0">
                <a:solidFill>
                  <a:schemeClr val="bg1"/>
                </a:solidFill>
                <a:latin typeface="Cooper Black" pitchFamily="18" charset="0"/>
              </a:rPr>
              <a:t>How </a:t>
            </a:r>
          </a:p>
          <a:p>
            <a:pPr algn="ctr"/>
            <a:r>
              <a:rPr lang="en-US" sz="6600" dirty="0" smtClean="0">
                <a:solidFill>
                  <a:schemeClr val="bg1"/>
                </a:solidFill>
                <a:latin typeface="Cooper Black" pitchFamily="18" charset="0"/>
              </a:rPr>
              <a:t>Can </a:t>
            </a:r>
            <a:br>
              <a:rPr lang="en-US" sz="6600" dirty="0" smtClean="0">
                <a:solidFill>
                  <a:schemeClr val="bg1"/>
                </a:solidFill>
                <a:latin typeface="Cooper Black" pitchFamily="18" charset="0"/>
              </a:rPr>
            </a:br>
            <a:r>
              <a:rPr lang="en-US" sz="6600" dirty="0" smtClean="0">
                <a:solidFill>
                  <a:schemeClr val="bg1"/>
                </a:solidFill>
                <a:latin typeface="Cooper Black" pitchFamily="18" charset="0"/>
              </a:rPr>
              <a:t>I</a:t>
            </a:r>
          </a:p>
          <a:p>
            <a:pPr algn="ctr"/>
            <a:r>
              <a:rPr lang="en-US" sz="6600" dirty="0" smtClean="0">
                <a:solidFill>
                  <a:schemeClr val="bg1"/>
                </a:solidFill>
                <a:latin typeface="Cooper Black" pitchFamily="18" charset="0"/>
              </a:rPr>
              <a:t>Volunteer?</a:t>
            </a:r>
            <a:endParaRPr lang="en-US" sz="6600" dirty="0">
              <a:solidFill>
                <a:schemeClr val="bg1"/>
              </a:solidFill>
              <a:latin typeface="Cooper Black"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descr="O.jpg"/>
          <p:cNvPicPr>
            <a:picLocks noChangeAspect="1"/>
          </p:cNvPicPr>
          <p:nvPr/>
        </p:nvPicPr>
        <p:blipFill>
          <a:blip r:embed="rId3" cstate="print"/>
          <a:stretch>
            <a:fillRect/>
          </a:stretch>
        </p:blipFill>
        <p:spPr>
          <a:xfrm>
            <a:off x="0" y="0"/>
            <a:ext cx="9273914" cy="6858000"/>
          </a:xfrm>
          <a:prstGeom prst="rect">
            <a:avLst/>
          </a:prstGeom>
        </p:spPr>
      </p:pic>
      <p:sp>
        <p:nvSpPr>
          <p:cNvPr id="8" name="TextBox 7"/>
          <p:cNvSpPr txBox="1"/>
          <p:nvPr/>
        </p:nvSpPr>
        <p:spPr>
          <a:xfrm>
            <a:off x="304800" y="609600"/>
            <a:ext cx="8534400" cy="1107996"/>
          </a:xfrm>
          <a:prstGeom prst="rect">
            <a:avLst/>
          </a:prstGeom>
          <a:noFill/>
        </p:spPr>
        <p:txBody>
          <a:bodyPr wrap="square" rtlCol="0">
            <a:spAutoFit/>
          </a:bodyPr>
          <a:lstStyle/>
          <a:p>
            <a:pPr algn="ctr"/>
            <a:r>
              <a:rPr lang="en-US" sz="6600" dirty="0" smtClean="0">
                <a:latin typeface="Cooper Black" pitchFamily="18" charset="0"/>
              </a:rPr>
              <a:t>Please join PTA</a:t>
            </a:r>
            <a:endParaRPr lang="en-US" sz="6600" dirty="0">
              <a:latin typeface="Cooper Black"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descr="F.jpg"/>
          <p:cNvPicPr>
            <a:picLocks noChangeAspect="1"/>
          </p:cNvPicPr>
          <p:nvPr/>
        </p:nvPicPr>
        <p:blipFill>
          <a:blip r:embed="rId3" cstate="print"/>
          <a:stretch>
            <a:fillRect/>
          </a:stretch>
        </p:blipFill>
        <p:spPr>
          <a:xfrm>
            <a:off x="0" y="0"/>
            <a:ext cx="9144000" cy="6858000"/>
          </a:xfrm>
          <a:prstGeom prst="rect">
            <a:avLst/>
          </a:prstGeom>
        </p:spPr>
      </p:pic>
      <p:sp>
        <p:nvSpPr>
          <p:cNvPr id="7" name="TextBox 6"/>
          <p:cNvSpPr txBox="1"/>
          <p:nvPr/>
        </p:nvSpPr>
        <p:spPr>
          <a:xfrm>
            <a:off x="762000" y="304800"/>
            <a:ext cx="7620000" cy="3139321"/>
          </a:xfrm>
          <a:prstGeom prst="rect">
            <a:avLst/>
          </a:prstGeom>
          <a:noFill/>
        </p:spPr>
        <p:txBody>
          <a:bodyPr wrap="square" rtlCol="0">
            <a:spAutoFit/>
          </a:bodyPr>
          <a:lstStyle/>
          <a:p>
            <a:pPr algn="ctr"/>
            <a:r>
              <a:rPr lang="en-US" sz="6600" dirty="0" smtClean="0">
                <a:latin typeface="Cooper Black" pitchFamily="18" charset="0"/>
              </a:rPr>
              <a:t>A Look at Our Day</a:t>
            </a:r>
          </a:p>
          <a:p>
            <a:pPr algn="ctr"/>
            <a:endParaRPr lang="en-US" sz="6600" dirty="0">
              <a:latin typeface="Cooper Black"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pen House Second Grade_0001.wmv">
            <a:hlinkClick r:id="" action="ppaction://media"/>
          </p:cNvPr>
          <p:cNvPicPr>
            <a:picLocks noRot="1" noChangeAspect="1"/>
          </p:cNvPicPr>
          <p:nvPr>
            <a:videoFile r:link="rId1"/>
          </p:nvPr>
        </p:nvPicPr>
        <p:blipFill>
          <a:blip r:embed="rId3" cstate="print"/>
          <a:stretch>
            <a:fillRect/>
          </a:stretch>
        </p:blipFill>
        <p:spPr>
          <a:xfrm>
            <a:off x="304800" y="0"/>
            <a:ext cx="8839200" cy="66294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p:cTn id="7" fill="hold" display="0">
                  <p:stCondLst>
                    <p:cond delay="indefinite"/>
                  </p:stCondLst>
                  <p:endCondLst>
                    <p:cond evt="onNext" delay="0">
                      <p:tgtEl>
                        <p:sldTgt/>
                      </p:tgtEl>
                    </p:cond>
                    <p:cond evt="onPrev" delay="0">
                      <p:tgtEl>
                        <p:sldTgt/>
                      </p:tgtEl>
                    </p:cond>
                  </p:endCondLst>
                </p:cTn>
                <p:tgtEl>
                  <p:spTgt spid="2"/>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descr="E.jpg"/>
          <p:cNvPicPr>
            <a:picLocks noChangeAspect="1"/>
          </p:cNvPicPr>
          <p:nvPr/>
        </p:nvPicPr>
        <p:blipFill>
          <a:blip r:embed="rId3" cstate="print"/>
          <a:stretch>
            <a:fillRect/>
          </a:stretch>
        </p:blipFill>
        <p:spPr>
          <a:xfrm>
            <a:off x="3048000" y="-38576"/>
            <a:ext cx="6553200" cy="6896576"/>
          </a:xfrm>
          <a:prstGeom prst="rect">
            <a:avLst/>
          </a:prstGeom>
        </p:spPr>
      </p:pic>
      <p:sp>
        <p:nvSpPr>
          <p:cNvPr id="7" name="Rectangle 6"/>
          <p:cNvSpPr/>
          <p:nvPr/>
        </p:nvSpPr>
        <p:spPr>
          <a:xfrm>
            <a:off x="0" y="0"/>
            <a:ext cx="3886200" cy="6858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dirty="0" smtClean="0">
                <a:solidFill>
                  <a:schemeClr val="bg1"/>
                </a:solidFill>
                <a:latin typeface="Cooper Black" pitchFamily="18" charset="0"/>
              </a:rPr>
              <a:t>Thank</a:t>
            </a:r>
            <a:br>
              <a:rPr lang="en-US" sz="6600" dirty="0" smtClean="0">
                <a:solidFill>
                  <a:schemeClr val="bg1"/>
                </a:solidFill>
                <a:latin typeface="Cooper Black" pitchFamily="18" charset="0"/>
              </a:rPr>
            </a:br>
            <a:r>
              <a:rPr lang="en-US" sz="6600" dirty="0" smtClean="0">
                <a:solidFill>
                  <a:schemeClr val="bg1"/>
                </a:solidFill>
                <a:latin typeface="Cooper Black" pitchFamily="18" charset="0"/>
              </a:rPr>
              <a:t>You </a:t>
            </a:r>
          </a:p>
          <a:p>
            <a:pPr algn="ctr"/>
            <a:r>
              <a:rPr lang="en-US" sz="6600" dirty="0" smtClean="0">
                <a:solidFill>
                  <a:schemeClr val="bg1"/>
                </a:solidFill>
                <a:latin typeface="Cooper Black" pitchFamily="18" charset="0"/>
              </a:rPr>
              <a:t>for</a:t>
            </a:r>
          </a:p>
          <a:p>
            <a:pPr algn="ctr"/>
            <a:r>
              <a:rPr lang="en-US" sz="6600" dirty="0" smtClean="0">
                <a:solidFill>
                  <a:schemeClr val="bg1"/>
                </a:solidFill>
                <a:latin typeface="Cooper Black" pitchFamily="18" charset="0"/>
              </a:rPr>
              <a:t>coming!</a:t>
            </a:r>
            <a:endParaRPr lang="en-US" sz="6600" dirty="0">
              <a:solidFill>
                <a:schemeClr val="bg1"/>
              </a:solidFill>
              <a:latin typeface="Cooper Black"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descr="H.jpg"/>
          <p:cNvPicPr>
            <a:picLocks noChangeAspect="1"/>
          </p:cNvPicPr>
          <p:nvPr/>
        </p:nvPicPr>
        <p:blipFill>
          <a:blip r:embed="rId3" cstate="print"/>
          <a:stretch>
            <a:fillRect/>
          </a:stretch>
        </p:blipFill>
        <p:spPr>
          <a:xfrm>
            <a:off x="0" y="0"/>
            <a:ext cx="9144000" cy="6858000"/>
          </a:xfrm>
          <a:prstGeom prst="rect">
            <a:avLst/>
          </a:prstGeom>
        </p:spPr>
      </p:pic>
      <p:sp>
        <p:nvSpPr>
          <p:cNvPr id="7" name="TextBox 6"/>
          <p:cNvSpPr txBox="1"/>
          <p:nvPr/>
        </p:nvSpPr>
        <p:spPr>
          <a:xfrm>
            <a:off x="609600" y="533400"/>
            <a:ext cx="7924800" cy="1754326"/>
          </a:xfrm>
          <a:prstGeom prst="rect">
            <a:avLst/>
          </a:prstGeom>
          <a:noFill/>
        </p:spPr>
        <p:txBody>
          <a:bodyPr wrap="square" rtlCol="0">
            <a:spAutoFit/>
          </a:bodyPr>
          <a:lstStyle/>
          <a:p>
            <a:pPr algn="ctr"/>
            <a:r>
              <a:rPr lang="en-US" sz="5400" b="1" dirty="0" smtClean="0">
                <a:latin typeface="Cooper Black" pitchFamily="18" charset="0"/>
              </a:rPr>
              <a:t>What  is Standards</a:t>
            </a:r>
          </a:p>
          <a:p>
            <a:pPr algn="ctr"/>
            <a:r>
              <a:rPr lang="en-US" sz="5400" b="1" dirty="0" smtClean="0">
                <a:latin typeface="Cooper Black" pitchFamily="18" charset="0"/>
              </a:rPr>
              <a:t>Based  Education?</a:t>
            </a:r>
            <a:endParaRPr lang="en-US" sz="5400" b="1" dirty="0">
              <a:latin typeface="Cooper Black"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descr="3815736004_f6976d1605_o.jpg"/>
          <p:cNvPicPr>
            <a:picLocks noChangeAspect="1"/>
          </p:cNvPicPr>
          <p:nvPr/>
        </p:nvPicPr>
        <p:blipFill>
          <a:blip r:embed="rId3" cstate="print"/>
          <a:stretch>
            <a:fillRect/>
          </a:stretch>
        </p:blipFill>
        <p:spPr>
          <a:xfrm>
            <a:off x="0" y="0"/>
            <a:ext cx="9296400" cy="7086600"/>
          </a:xfrm>
          <a:prstGeom prst="rect">
            <a:avLst/>
          </a:prstGeom>
        </p:spPr>
      </p:pic>
      <p:sp>
        <p:nvSpPr>
          <p:cNvPr id="8" name="TextBox 7"/>
          <p:cNvSpPr txBox="1"/>
          <p:nvPr/>
        </p:nvSpPr>
        <p:spPr>
          <a:xfrm>
            <a:off x="685800" y="457200"/>
            <a:ext cx="8153400" cy="1107996"/>
          </a:xfrm>
          <a:prstGeom prst="rect">
            <a:avLst/>
          </a:prstGeom>
          <a:noFill/>
        </p:spPr>
        <p:txBody>
          <a:bodyPr wrap="square" rtlCol="0">
            <a:spAutoFit/>
          </a:bodyPr>
          <a:lstStyle/>
          <a:p>
            <a:pPr algn="ctr"/>
            <a:r>
              <a:rPr lang="en-US" sz="6600" dirty="0" smtClean="0">
                <a:latin typeface="Cooper Black" pitchFamily="18" charset="0"/>
              </a:rPr>
              <a:t>How do we know</a:t>
            </a:r>
            <a:endParaRPr lang="en-US" sz="6600" dirty="0">
              <a:latin typeface="Cooper Black" pitchFamily="18" charset="0"/>
            </a:endParaRPr>
          </a:p>
        </p:txBody>
      </p:sp>
      <p:sp>
        <p:nvSpPr>
          <p:cNvPr id="9" name="TextBox 8"/>
          <p:cNvSpPr txBox="1"/>
          <p:nvPr/>
        </p:nvSpPr>
        <p:spPr>
          <a:xfrm>
            <a:off x="4800600" y="1524000"/>
            <a:ext cx="3429000" cy="3139321"/>
          </a:xfrm>
          <a:prstGeom prst="rect">
            <a:avLst/>
          </a:prstGeom>
          <a:noFill/>
        </p:spPr>
        <p:txBody>
          <a:bodyPr wrap="square" rtlCol="0">
            <a:spAutoFit/>
          </a:bodyPr>
          <a:lstStyle/>
          <a:p>
            <a:r>
              <a:rPr lang="en-US" sz="6600" dirty="0" smtClean="0">
                <a:latin typeface="Cooper Black" pitchFamily="18" charset="0"/>
              </a:rPr>
              <a:t> where</a:t>
            </a:r>
          </a:p>
          <a:p>
            <a:r>
              <a:rPr lang="en-US" sz="6600" dirty="0" smtClean="0">
                <a:latin typeface="Cooper Black" pitchFamily="18" charset="0"/>
              </a:rPr>
              <a:t>  to</a:t>
            </a:r>
          </a:p>
          <a:p>
            <a:r>
              <a:rPr lang="en-US" sz="6600" dirty="0" smtClean="0">
                <a:latin typeface="Cooper Black" pitchFamily="18" charset="0"/>
              </a:rPr>
              <a:t>  start?</a:t>
            </a:r>
            <a:endParaRPr lang="en-US" sz="6600" dirty="0">
              <a:latin typeface="Cooper Black"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descr="M.jpg"/>
          <p:cNvPicPr>
            <a:picLocks noChangeAspect="1"/>
          </p:cNvPicPr>
          <p:nvPr/>
        </p:nvPicPr>
        <p:blipFill>
          <a:blip r:embed="rId3" cstate="print"/>
          <a:stretch>
            <a:fillRect/>
          </a:stretch>
        </p:blipFill>
        <p:spPr>
          <a:xfrm>
            <a:off x="-685800" y="0"/>
            <a:ext cx="10281980" cy="6858000"/>
          </a:xfrm>
          <a:prstGeom prst="rect">
            <a:avLst/>
          </a:prstGeom>
        </p:spPr>
      </p:pic>
      <p:sp>
        <p:nvSpPr>
          <p:cNvPr id="8" name="TextBox 7"/>
          <p:cNvSpPr txBox="1"/>
          <p:nvPr/>
        </p:nvSpPr>
        <p:spPr>
          <a:xfrm>
            <a:off x="381000" y="304800"/>
            <a:ext cx="8305800" cy="3416320"/>
          </a:xfrm>
          <a:prstGeom prst="rect">
            <a:avLst/>
          </a:prstGeom>
          <a:noFill/>
        </p:spPr>
        <p:txBody>
          <a:bodyPr wrap="square" rtlCol="0">
            <a:spAutoFit/>
          </a:bodyPr>
          <a:lstStyle/>
          <a:p>
            <a:pPr algn="ctr"/>
            <a:r>
              <a:rPr lang="en-US" sz="7200" dirty="0" smtClean="0">
                <a:latin typeface="Cooper Black" pitchFamily="18" charset="0"/>
                <a:cs typeface="Times New Roman" pitchFamily="18" charset="0"/>
              </a:rPr>
              <a:t>How has </a:t>
            </a:r>
            <a:br>
              <a:rPr lang="en-US" sz="7200" dirty="0" smtClean="0">
                <a:latin typeface="Cooper Black" pitchFamily="18" charset="0"/>
                <a:cs typeface="Times New Roman" pitchFamily="18" charset="0"/>
              </a:rPr>
            </a:br>
            <a:r>
              <a:rPr lang="en-US" sz="7200" dirty="0" err="1" smtClean="0">
                <a:latin typeface="Cooper Black" pitchFamily="18" charset="0"/>
                <a:cs typeface="Times New Roman" pitchFamily="18" charset="0"/>
              </a:rPr>
              <a:t>Chets</a:t>
            </a:r>
            <a:r>
              <a:rPr lang="en-US" sz="7200" dirty="0" smtClean="0">
                <a:latin typeface="Cooper Black" pitchFamily="18" charset="0"/>
                <a:cs typeface="Times New Roman" pitchFamily="18" charset="0"/>
              </a:rPr>
              <a:t> Creek performed?</a:t>
            </a:r>
            <a:endParaRPr lang="en-US" sz="7200" dirty="0">
              <a:latin typeface="Cooper Black"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descr="G.jpg"/>
          <p:cNvPicPr>
            <a:picLocks noChangeAspect="1"/>
          </p:cNvPicPr>
          <p:nvPr/>
        </p:nvPicPr>
        <p:blipFill>
          <a:blip r:embed="rId3" cstate="print"/>
          <a:stretch>
            <a:fillRect/>
          </a:stretch>
        </p:blipFill>
        <p:spPr>
          <a:xfrm>
            <a:off x="0" y="0"/>
            <a:ext cx="9143999" cy="6858000"/>
          </a:xfrm>
          <a:prstGeom prst="rect">
            <a:avLst/>
          </a:prstGeom>
        </p:spPr>
      </p:pic>
      <p:sp>
        <p:nvSpPr>
          <p:cNvPr id="7" name="TextBox 6"/>
          <p:cNvSpPr txBox="1"/>
          <p:nvPr/>
        </p:nvSpPr>
        <p:spPr>
          <a:xfrm>
            <a:off x="1524000" y="1143000"/>
            <a:ext cx="5943600" cy="4524315"/>
          </a:xfrm>
          <a:prstGeom prst="rect">
            <a:avLst/>
          </a:prstGeom>
          <a:noFill/>
        </p:spPr>
        <p:txBody>
          <a:bodyPr wrap="square" rtlCol="0">
            <a:spAutoFit/>
          </a:bodyPr>
          <a:lstStyle/>
          <a:p>
            <a:pPr algn="ctr"/>
            <a:r>
              <a:rPr lang="en-US" sz="7200" dirty="0" smtClean="0">
                <a:solidFill>
                  <a:schemeClr val="bg1"/>
                </a:solidFill>
                <a:latin typeface="Cooper Black" pitchFamily="18" charset="0"/>
              </a:rPr>
              <a:t>What is</a:t>
            </a:r>
          </a:p>
          <a:p>
            <a:pPr algn="ctr"/>
            <a:r>
              <a:rPr lang="en-US" sz="7200" dirty="0" smtClean="0">
                <a:solidFill>
                  <a:schemeClr val="bg1"/>
                </a:solidFill>
                <a:latin typeface="Cooper Black" pitchFamily="18" charset="0"/>
              </a:rPr>
              <a:t>Readers </a:t>
            </a:r>
          </a:p>
          <a:p>
            <a:pPr algn="ctr"/>
            <a:r>
              <a:rPr lang="en-US" sz="7200" dirty="0" smtClean="0">
                <a:solidFill>
                  <a:schemeClr val="bg1"/>
                </a:solidFill>
                <a:latin typeface="Cooper Black" pitchFamily="18" charset="0"/>
              </a:rPr>
              <a:t>to </a:t>
            </a:r>
          </a:p>
          <a:p>
            <a:pPr algn="ctr"/>
            <a:r>
              <a:rPr lang="en-US" sz="7200" dirty="0" smtClean="0">
                <a:solidFill>
                  <a:schemeClr val="bg1"/>
                </a:solidFill>
                <a:latin typeface="Cooper Black" pitchFamily="18" charset="0"/>
              </a:rPr>
              <a:t>Leaders?</a:t>
            </a:r>
            <a:endParaRPr lang="en-US" sz="7200" dirty="0">
              <a:solidFill>
                <a:schemeClr val="bg1"/>
              </a:solidFill>
              <a:latin typeface="Cooper Black"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descr="C.jpg"/>
          <p:cNvPicPr>
            <a:picLocks noChangeAspect="1"/>
          </p:cNvPicPr>
          <p:nvPr/>
        </p:nvPicPr>
        <p:blipFill>
          <a:blip r:embed="rId3" cstate="print"/>
          <a:stretch>
            <a:fillRect/>
          </a:stretch>
        </p:blipFill>
        <p:spPr>
          <a:xfrm>
            <a:off x="0" y="0"/>
            <a:ext cx="9144000" cy="5715000"/>
          </a:xfrm>
          <a:prstGeom prst="rect">
            <a:avLst/>
          </a:prstGeom>
        </p:spPr>
      </p:pic>
      <p:sp>
        <p:nvSpPr>
          <p:cNvPr id="7" name="Rectangle 6"/>
          <p:cNvSpPr/>
          <p:nvPr/>
        </p:nvSpPr>
        <p:spPr>
          <a:xfrm>
            <a:off x="0" y="5257800"/>
            <a:ext cx="9144000" cy="1600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smtClean="0">
                <a:solidFill>
                  <a:schemeClr val="tx1"/>
                </a:solidFill>
                <a:latin typeface="Cooper Black" pitchFamily="18" charset="0"/>
              </a:rPr>
              <a:t>What is Book of the Month?</a:t>
            </a:r>
            <a:endParaRPr lang="en-US" sz="4800" dirty="0">
              <a:solidFill>
                <a:schemeClr val="tx1"/>
              </a:solidFill>
              <a:latin typeface="Cooper Black"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descr="otis.jpg"/>
          <p:cNvPicPr>
            <a:picLocks noChangeAspect="1"/>
          </p:cNvPicPr>
          <p:nvPr/>
        </p:nvPicPr>
        <p:blipFill>
          <a:blip r:embed="rId3" cstate="print"/>
          <a:stretch>
            <a:fillRect/>
          </a:stretch>
        </p:blipFill>
        <p:spPr>
          <a:xfrm>
            <a:off x="1066800" y="0"/>
            <a:ext cx="7176811" cy="685800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descr="D.jpg"/>
          <p:cNvPicPr>
            <a:picLocks noChangeAspect="1"/>
          </p:cNvPicPr>
          <p:nvPr/>
        </p:nvPicPr>
        <p:blipFill>
          <a:blip r:embed="rId3" cstate="print"/>
          <a:stretch>
            <a:fillRect/>
          </a:stretch>
        </p:blipFill>
        <p:spPr>
          <a:xfrm>
            <a:off x="23689" y="0"/>
            <a:ext cx="9096622" cy="6858000"/>
          </a:xfrm>
          <a:prstGeom prst="rect">
            <a:avLst/>
          </a:prstGeom>
        </p:spPr>
      </p:pic>
      <p:sp>
        <p:nvSpPr>
          <p:cNvPr id="7" name="Rounded Rectangle 6"/>
          <p:cNvSpPr/>
          <p:nvPr/>
        </p:nvSpPr>
        <p:spPr>
          <a:xfrm>
            <a:off x="1295400" y="1066800"/>
            <a:ext cx="6629400" cy="32766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dirty="0" smtClean="0">
                <a:solidFill>
                  <a:schemeClr val="tx1"/>
                </a:solidFill>
                <a:latin typeface="Cooper Black" pitchFamily="18" charset="0"/>
              </a:rPr>
              <a:t>What Resources</a:t>
            </a:r>
          </a:p>
          <a:p>
            <a:pPr algn="ctr"/>
            <a:r>
              <a:rPr lang="en-US" sz="5400" dirty="0" smtClean="0">
                <a:solidFill>
                  <a:schemeClr val="tx1"/>
                </a:solidFill>
                <a:latin typeface="Cooper Black" pitchFamily="18" charset="0"/>
              </a:rPr>
              <a:t>will my </a:t>
            </a:r>
            <a:br>
              <a:rPr lang="en-US" sz="5400" dirty="0" smtClean="0">
                <a:solidFill>
                  <a:schemeClr val="tx1"/>
                </a:solidFill>
                <a:latin typeface="Cooper Black" pitchFamily="18" charset="0"/>
              </a:rPr>
            </a:br>
            <a:r>
              <a:rPr lang="en-US" sz="5400" dirty="0" smtClean="0">
                <a:solidFill>
                  <a:schemeClr val="tx1"/>
                </a:solidFill>
                <a:latin typeface="Cooper Black" pitchFamily="18" charset="0"/>
              </a:rPr>
              <a:t>child receive?</a:t>
            </a:r>
            <a:endParaRPr lang="en-US" sz="5400" dirty="0">
              <a:solidFill>
                <a:schemeClr val="tx1"/>
              </a:solidFill>
              <a:latin typeface="Cooper Black"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descr="I.jpg"/>
          <p:cNvPicPr>
            <a:picLocks noChangeAspect="1"/>
          </p:cNvPicPr>
          <p:nvPr/>
        </p:nvPicPr>
        <p:blipFill>
          <a:blip r:embed="rId3" cstate="print"/>
          <a:stretch>
            <a:fillRect/>
          </a:stretch>
        </p:blipFill>
        <p:spPr>
          <a:xfrm>
            <a:off x="3" y="-228600"/>
            <a:ext cx="9143997" cy="7391400"/>
          </a:xfrm>
          <a:prstGeom prst="rect">
            <a:avLst/>
          </a:prstGeom>
        </p:spPr>
      </p:pic>
      <p:sp>
        <p:nvSpPr>
          <p:cNvPr id="8" name="Rounded Rectangle 7"/>
          <p:cNvSpPr/>
          <p:nvPr/>
        </p:nvSpPr>
        <p:spPr>
          <a:xfrm>
            <a:off x="1828800" y="2209800"/>
            <a:ext cx="5486400" cy="25908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dirty="0" smtClean="0">
                <a:solidFill>
                  <a:schemeClr val="tx1"/>
                </a:solidFill>
                <a:latin typeface="Cooper Black" pitchFamily="18" charset="0"/>
              </a:rPr>
              <a:t>What </a:t>
            </a:r>
            <a:br>
              <a:rPr lang="en-US" sz="5400" dirty="0" smtClean="0">
                <a:solidFill>
                  <a:schemeClr val="tx1"/>
                </a:solidFill>
                <a:latin typeface="Cooper Black" pitchFamily="18" charset="0"/>
              </a:rPr>
            </a:br>
            <a:r>
              <a:rPr lang="en-US" sz="5400" dirty="0" smtClean="0">
                <a:solidFill>
                  <a:schemeClr val="tx1"/>
                </a:solidFill>
                <a:latin typeface="Cooper Black" pitchFamily="18" charset="0"/>
              </a:rPr>
              <a:t>is the</a:t>
            </a:r>
            <a:br>
              <a:rPr lang="en-US" sz="5400" dirty="0" smtClean="0">
                <a:solidFill>
                  <a:schemeClr val="tx1"/>
                </a:solidFill>
                <a:latin typeface="Cooper Black" pitchFamily="18" charset="0"/>
              </a:rPr>
            </a:br>
            <a:r>
              <a:rPr lang="en-US" sz="5400" dirty="0" smtClean="0">
                <a:solidFill>
                  <a:schemeClr val="tx1"/>
                </a:solidFill>
                <a:latin typeface="Cooper Black" pitchFamily="18" charset="0"/>
              </a:rPr>
              <a:t>Connection?</a:t>
            </a:r>
            <a:endParaRPr lang="en-US" sz="5400" dirty="0">
              <a:solidFill>
                <a:schemeClr val="tx1"/>
              </a:solidFill>
              <a:latin typeface="Cooper Black"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795</TotalTime>
  <Words>716</Words>
  <Application>Microsoft Office PowerPoint</Application>
  <PresentationFormat>On-screen Show (4:3)</PresentationFormat>
  <Paragraphs>59</Paragraphs>
  <Slides>15</Slides>
  <Notes>14</Notes>
  <HiddenSlides>0</HiddenSlides>
  <MMClips>1</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vector>
  </TitlesOfParts>
  <Company>Duval County Public Schools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holtsmanm</dc:creator>
  <cp:lastModifiedBy>bridgesr</cp:lastModifiedBy>
  <cp:revision>111</cp:revision>
  <dcterms:created xsi:type="dcterms:W3CDTF">2009-09-11T01:58:08Z</dcterms:created>
  <dcterms:modified xsi:type="dcterms:W3CDTF">2010-10-07T23:31:43Z</dcterms:modified>
</cp:coreProperties>
</file>